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72" r:id="rId3"/>
    <p:sldId id="284" r:id="rId4"/>
    <p:sldId id="258" r:id="rId5"/>
    <p:sldId id="282" r:id="rId6"/>
    <p:sldId id="259" r:id="rId7"/>
    <p:sldId id="261" r:id="rId8"/>
    <p:sldId id="273" r:id="rId9"/>
    <p:sldId id="262" r:id="rId10"/>
    <p:sldId id="274" r:id="rId11"/>
    <p:sldId id="275" r:id="rId12"/>
    <p:sldId id="276" r:id="rId13"/>
    <p:sldId id="281" r:id="rId14"/>
    <p:sldId id="279" r:id="rId15"/>
    <p:sldId id="280" r:id="rId16"/>
    <p:sldId id="269" r:id="rId17"/>
    <p:sldId id="257" r:id="rId18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cCauley, Angela" initials="MA" lastIdx="2" clrIdx="0">
    <p:extLst>
      <p:ext uri="{19B8F6BF-5375-455C-9EA6-DF929625EA0E}">
        <p15:presenceInfo xmlns:p15="http://schemas.microsoft.com/office/powerpoint/2012/main" userId="S-1-5-21-487349131-2095749132-2248483902-98342" providerId="AD"/>
      </p:ext>
    </p:extLst>
  </p:cmAuthor>
  <p:cmAuthor id="2" name="Nandi, Paroma" initials="NP" lastIdx="9" clrIdx="1">
    <p:extLst>
      <p:ext uri="{19B8F6BF-5375-455C-9EA6-DF929625EA0E}">
        <p15:presenceInfo xmlns:p15="http://schemas.microsoft.com/office/powerpoint/2012/main" userId="S-1-5-21-487349131-2095749132-2248483902-112000" providerId="AD"/>
      </p:ext>
    </p:extLst>
  </p:cmAuthor>
  <p:cmAuthor id="3" name="MOHS" initials="M" lastIdx="7" clrIdx="2">
    <p:extLst>
      <p:ext uri="{19B8F6BF-5375-455C-9EA6-DF929625EA0E}">
        <p15:presenceInfo xmlns:p15="http://schemas.microsoft.com/office/powerpoint/2012/main" userId="MOH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1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167A43-3CE5-2143-BFFA-FD42031876AC}" type="doc">
      <dgm:prSet loTypeId="urn:microsoft.com/office/officeart/2005/8/layout/vList6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628184E-3F20-2246-800C-9E40332AB097}">
      <dgm:prSet custT="1"/>
      <dgm:spPr/>
      <dgm:t>
        <a:bodyPr/>
        <a:lstStyle/>
        <a:p>
          <a:r>
            <a:rPr lang="en-US" sz="2000" dirty="0" smtClean="0"/>
            <a:t>The purpose of this Request for Proposal (RFP) is to select providers to provide comprehensive services necessary to operate one or more Emergency Shelter site.</a:t>
          </a:r>
          <a:endParaRPr lang="en-US" sz="2000" dirty="0"/>
        </a:p>
      </dgm:t>
    </dgm:pt>
    <dgm:pt modelId="{B300F50A-EAFF-1C4B-A4E0-9EF29D52797B}" type="parTrans" cxnId="{B920F794-89AA-5247-9E25-2528CE0F0CA5}">
      <dgm:prSet/>
      <dgm:spPr/>
      <dgm:t>
        <a:bodyPr/>
        <a:lstStyle/>
        <a:p>
          <a:endParaRPr lang="en-US"/>
        </a:p>
      </dgm:t>
    </dgm:pt>
    <dgm:pt modelId="{52352B09-7FF1-264B-B4EE-022E489058EA}" type="sibTrans" cxnId="{B920F794-89AA-5247-9E25-2528CE0F0CA5}">
      <dgm:prSet/>
      <dgm:spPr/>
      <dgm:t>
        <a:bodyPr/>
        <a:lstStyle/>
        <a:p>
          <a:endParaRPr lang="en-US"/>
        </a:p>
      </dgm:t>
    </dgm:pt>
    <dgm:pt modelId="{32BCA92C-246D-6947-BE64-2601E35117F7}">
      <dgm:prSet custT="1"/>
      <dgm:spPr/>
      <dgm:t>
        <a:bodyPr/>
        <a:lstStyle/>
        <a:p>
          <a:r>
            <a:rPr lang="en-US" sz="2400" dirty="0" smtClean="0"/>
            <a:t>Providers selected through this solicitation will be expected to implement programming designed with the goal to support households regain housing in 90 days or less.</a:t>
          </a:r>
          <a:endParaRPr lang="en-US" sz="2400" dirty="0"/>
        </a:p>
      </dgm:t>
    </dgm:pt>
    <dgm:pt modelId="{E2FFDE16-5E7A-5A47-8130-954A410974D2}" type="parTrans" cxnId="{E1C7B8D1-FC6B-E543-A44F-D4A051FE37E6}">
      <dgm:prSet/>
      <dgm:spPr/>
      <dgm:t>
        <a:bodyPr/>
        <a:lstStyle/>
        <a:p>
          <a:endParaRPr lang="en-US"/>
        </a:p>
      </dgm:t>
    </dgm:pt>
    <dgm:pt modelId="{E8D3F029-6433-6B48-A693-A7495EE161E2}" type="sibTrans" cxnId="{E1C7B8D1-FC6B-E543-A44F-D4A051FE37E6}">
      <dgm:prSet/>
      <dgm:spPr/>
      <dgm:t>
        <a:bodyPr/>
        <a:lstStyle/>
        <a:p>
          <a:endParaRPr lang="en-US"/>
        </a:p>
      </dgm:t>
    </dgm:pt>
    <dgm:pt modelId="{F0445AB2-B69D-514A-97E8-1BF40F2B92F2}">
      <dgm:prSet custT="1"/>
      <dgm:spPr/>
      <dgm:t>
        <a:bodyPr anchor="ctr" anchorCtr="0"/>
        <a:lstStyle/>
        <a:p>
          <a:endParaRPr lang="en-US" sz="1400" dirty="0"/>
        </a:p>
      </dgm:t>
    </dgm:pt>
    <dgm:pt modelId="{39AB09FF-30DD-3D4A-9FEC-E17E28E422D2}" type="sibTrans" cxnId="{3ACED8C9-195F-874B-97C5-23E81D9B3524}">
      <dgm:prSet/>
      <dgm:spPr/>
      <dgm:t>
        <a:bodyPr/>
        <a:lstStyle/>
        <a:p>
          <a:endParaRPr lang="en-US"/>
        </a:p>
      </dgm:t>
    </dgm:pt>
    <dgm:pt modelId="{D23F29D4-4705-214A-BA7B-25E2FAC1A19D}" type="parTrans" cxnId="{3ACED8C9-195F-874B-97C5-23E81D9B3524}">
      <dgm:prSet/>
      <dgm:spPr/>
      <dgm:t>
        <a:bodyPr/>
        <a:lstStyle/>
        <a:p>
          <a:endParaRPr lang="en-US"/>
        </a:p>
      </dgm:t>
    </dgm:pt>
    <dgm:pt modelId="{67E69729-8128-944F-9404-1497FE8D5EB3}">
      <dgm:prSet/>
      <dgm:spPr/>
      <dgm:t>
        <a:bodyPr/>
        <a:lstStyle/>
        <a:p>
          <a:r>
            <a:rPr lang="en-US" dirty="0" smtClean="0"/>
            <a:t>Guiding service delivery principles: </a:t>
          </a:r>
        </a:p>
      </dgm:t>
    </dgm:pt>
    <dgm:pt modelId="{64DA0A79-78BB-C945-8DBF-ADEEE32006A9}" type="parTrans" cxnId="{A849BF80-9202-0841-B752-F2F26946D439}">
      <dgm:prSet/>
      <dgm:spPr/>
      <dgm:t>
        <a:bodyPr/>
        <a:lstStyle/>
        <a:p>
          <a:endParaRPr lang="en-US"/>
        </a:p>
      </dgm:t>
    </dgm:pt>
    <dgm:pt modelId="{CBA06F7A-7275-524D-B95A-A688DA5095EC}" type="sibTrans" cxnId="{A849BF80-9202-0841-B752-F2F26946D439}">
      <dgm:prSet/>
      <dgm:spPr/>
      <dgm:t>
        <a:bodyPr/>
        <a:lstStyle/>
        <a:p>
          <a:endParaRPr lang="en-US"/>
        </a:p>
      </dgm:t>
    </dgm:pt>
    <dgm:pt modelId="{D759B668-BFC4-C445-9C35-336836F5FCBA}">
      <dgm:prSet/>
      <dgm:spPr/>
      <dgm:t>
        <a:bodyPr/>
        <a:lstStyle/>
        <a:p>
          <a:r>
            <a:rPr lang="en-US" dirty="0" smtClean="0"/>
            <a:t>Consistent with Housing First principles</a:t>
          </a:r>
        </a:p>
      </dgm:t>
    </dgm:pt>
    <dgm:pt modelId="{EFA3458B-7876-BF40-8649-687AB2CDB5D6}" type="parTrans" cxnId="{92FA67D5-3E4D-F648-B695-175EEDAE09C7}">
      <dgm:prSet/>
      <dgm:spPr/>
      <dgm:t>
        <a:bodyPr/>
        <a:lstStyle/>
        <a:p>
          <a:endParaRPr lang="en-US"/>
        </a:p>
      </dgm:t>
    </dgm:pt>
    <dgm:pt modelId="{A5771D47-6B98-CF4C-AF28-891BA641F79F}" type="sibTrans" cxnId="{92FA67D5-3E4D-F648-B695-175EEDAE09C7}">
      <dgm:prSet/>
      <dgm:spPr/>
      <dgm:t>
        <a:bodyPr/>
        <a:lstStyle/>
        <a:p>
          <a:endParaRPr lang="en-US"/>
        </a:p>
      </dgm:t>
    </dgm:pt>
    <dgm:pt modelId="{581D22E1-4E3B-7C4F-93B0-8455892086B8}">
      <dgm:prSet/>
      <dgm:spPr/>
      <dgm:t>
        <a:bodyPr/>
        <a:lstStyle/>
        <a:p>
          <a:r>
            <a:rPr lang="en-US" dirty="0" smtClean="0"/>
            <a:t>Employs harm reduction strategies</a:t>
          </a:r>
        </a:p>
      </dgm:t>
    </dgm:pt>
    <dgm:pt modelId="{EBC6F623-CCD9-EF4D-A465-B5FDD7A069AE}" type="parTrans" cxnId="{FE06CBA9-700B-5A45-B2D4-8AB41211D84A}">
      <dgm:prSet/>
      <dgm:spPr/>
      <dgm:t>
        <a:bodyPr/>
        <a:lstStyle/>
        <a:p>
          <a:endParaRPr lang="en-US"/>
        </a:p>
      </dgm:t>
    </dgm:pt>
    <dgm:pt modelId="{D841A806-917C-FC44-9909-B1ADFB260CC7}" type="sibTrans" cxnId="{FE06CBA9-700B-5A45-B2D4-8AB41211D84A}">
      <dgm:prSet/>
      <dgm:spPr/>
      <dgm:t>
        <a:bodyPr/>
        <a:lstStyle/>
        <a:p>
          <a:endParaRPr lang="en-US"/>
        </a:p>
      </dgm:t>
    </dgm:pt>
    <dgm:pt modelId="{28D0B5A6-86AD-9B4A-A129-130D906555F3}">
      <dgm:prSet/>
      <dgm:spPr/>
      <dgm:t>
        <a:bodyPr/>
        <a:lstStyle/>
        <a:p>
          <a:r>
            <a:rPr lang="en-US" dirty="0" smtClean="0"/>
            <a:t>Strengths-based, culturally relevant and trauma informed</a:t>
          </a:r>
        </a:p>
      </dgm:t>
    </dgm:pt>
    <dgm:pt modelId="{0C5E59A2-4F7C-D74C-B75C-923FD3EF702B}" type="parTrans" cxnId="{DAF700BC-CF20-0A43-B714-B21EE151574E}">
      <dgm:prSet/>
      <dgm:spPr/>
      <dgm:t>
        <a:bodyPr/>
        <a:lstStyle/>
        <a:p>
          <a:endParaRPr lang="en-US"/>
        </a:p>
      </dgm:t>
    </dgm:pt>
    <dgm:pt modelId="{6881676B-FF89-9049-92C3-E588159A5DD6}" type="sibTrans" cxnId="{DAF700BC-CF20-0A43-B714-B21EE151574E}">
      <dgm:prSet/>
      <dgm:spPr/>
      <dgm:t>
        <a:bodyPr/>
        <a:lstStyle/>
        <a:p>
          <a:endParaRPr lang="en-US"/>
        </a:p>
      </dgm:t>
    </dgm:pt>
    <dgm:pt modelId="{98EA030C-DFA6-9140-94FE-32FF440B9E9D}">
      <dgm:prSet/>
      <dgm:spPr/>
      <dgm:t>
        <a:bodyPr/>
        <a:lstStyle/>
        <a:p>
          <a:r>
            <a:rPr lang="en-US" dirty="0" smtClean="0"/>
            <a:t>Continuing community engagement	</a:t>
          </a:r>
        </a:p>
      </dgm:t>
    </dgm:pt>
    <dgm:pt modelId="{DB752EE4-25CF-F943-B087-80A2BB07E6AC}" type="parTrans" cxnId="{CAC08CB9-03F8-2E48-ADE8-1DB32DD6557F}">
      <dgm:prSet/>
      <dgm:spPr/>
      <dgm:t>
        <a:bodyPr/>
        <a:lstStyle/>
        <a:p>
          <a:endParaRPr lang="en-US"/>
        </a:p>
      </dgm:t>
    </dgm:pt>
    <dgm:pt modelId="{3E821E36-8EA2-A841-9282-6F9B7189D37B}" type="sibTrans" cxnId="{CAC08CB9-03F8-2E48-ADE8-1DB32DD6557F}">
      <dgm:prSet/>
      <dgm:spPr/>
      <dgm:t>
        <a:bodyPr/>
        <a:lstStyle/>
        <a:p>
          <a:endParaRPr lang="en-US"/>
        </a:p>
      </dgm:t>
    </dgm:pt>
    <dgm:pt modelId="{BF488D8A-9066-414F-B351-8B472233B310}">
      <dgm:prSet/>
      <dgm:spPr/>
      <dgm:t>
        <a:bodyPr/>
        <a:lstStyle/>
        <a:p>
          <a:r>
            <a:rPr lang="en-US" dirty="0" smtClean="0"/>
            <a:t>Enhancing the integration of employment and economic opportunities</a:t>
          </a:r>
          <a:endParaRPr lang="en-US" dirty="0"/>
        </a:p>
      </dgm:t>
    </dgm:pt>
    <dgm:pt modelId="{FED8E58E-0EC7-3240-939D-396EAAFA8C85}" type="parTrans" cxnId="{B9E32CF9-6DAC-D94B-8143-01C5E4D6E486}">
      <dgm:prSet/>
      <dgm:spPr/>
      <dgm:t>
        <a:bodyPr/>
        <a:lstStyle/>
        <a:p>
          <a:endParaRPr lang="en-US"/>
        </a:p>
      </dgm:t>
    </dgm:pt>
    <dgm:pt modelId="{1A694916-2383-D446-AC17-64B14B3D8DC1}" type="sibTrans" cxnId="{B9E32CF9-6DAC-D94B-8143-01C5E4D6E486}">
      <dgm:prSet/>
      <dgm:spPr/>
      <dgm:t>
        <a:bodyPr/>
        <a:lstStyle/>
        <a:p>
          <a:endParaRPr lang="en-US"/>
        </a:p>
      </dgm:t>
    </dgm:pt>
    <dgm:pt modelId="{C6DF7B5B-2681-F845-A0EC-521975A797D2}" type="pres">
      <dgm:prSet presAssocID="{AA167A43-3CE5-2143-BFFA-FD42031876AC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3034A4B-A203-EE40-8B31-5D98E4537221}" type="pres">
      <dgm:prSet presAssocID="{5628184E-3F20-2246-800C-9E40332AB097}" presName="linNode" presStyleCnt="0"/>
      <dgm:spPr/>
    </dgm:pt>
    <dgm:pt modelId="{35DE0C27-9374-AD42-B8C1-1442DBC34EEC}" type="pres">
      <dgm:prSet presAssocID="{5628184E-3F20-2246-800C-9E40332AB097}" presName="parentShp" presStyleLbl="node1" presStyleIdx="0" presStyleCnt="3" custScaleX="198531" custScaleY="51323" custLinFactNeighborX="-8958" custLinFactNeighborY="128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56D8FA-A687-844A-9034-5418CDC0FF3B}" type="pres">
      <dgm:prSet presAssocID="{5628184E-3F20-2246-800C-9E40332AB097}" presName="childShp" presStyleLbl="bgAccFollowNode1" presStyleIdx="0" presStyleCnt="3" custFlipHor="1" custScaleX="10966" custScaleY="6692" custLinFactNeighborX="-5945" custLinFactNeighborY="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E11E89-5972-544F-A50B-2E69E7F8F3A7}" type="pres">
      <dgm:prSet presAssocID="{52352B09-7FF1-264B-B4EE-022E489058EA}" presName="spacing" presStyleCnt="0"/>
      <dgm:spPr/>
    </dgm:pt>
    <dgm:pt modelId="{BB4EF4E2-B5C0-B144-9EC1-DB653DE3D9DD}" type="pres">
      <dgm:prSet presAssocID="{32BCA92C-246D-6947-BE64-2601E35117F7}" presName="linNode" presStyleCnt="0"/>
      <dgm:spPr/>
    </dgm:pt>
    <dgm:pt modelId="{D32B50C6-A281-4747-8E54-E5C48A90828A}" type="pres">
      <dgm:prSet presAssocID="{32BCA92C-246D-6947-BE64-2601E35117F7}" presName="parentShp" presStyleLbl="node1" presStyleIdx="1" presStyleCnt="3" custScaleX="217992" custScaleY="50626" custLinFactNeighborX="-2445" custLinFactNeighborY="55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3945CF-210E-8D46-B4F1-8754722B99F1}" type="pres">
      <dgm:prSet presAssocID="{32BCA92C-246D-6947-BE64-2601E35117F7}" presName="childShp" presStyleLbl="bgAccFollowNode1" presStyleIdx="1" presStyleCnt="3" custFlipHor="1" custScaleX="11017" custScaleY="11052" custLinFactNeighborX="1834" custLinFactNeighborY="-71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CD46DB-ED1A-4642-8F1C-BE9A95B4B58F}" type="pres">
      <dgm:prSet presAssocID="{E8D3F029-6433-6B48-A693-A7495EE161E2}" presName="spacing" presStyleCnt="0"/>
      <dgm:spPr/>
    </dgm:pt>
    <dgm:pt modelId="{2ABB0CA1-964C-7842-9C6F-34E7C7D7C377}" type="pres">
      <dgm:prSet presAssocID="{67E69729-8128-944F-9404-1497FE8D5EB3}" presName="linNode" presStyleCnt="0"/>
      <dgm:spPr/>
    </dgm:pt>
    <dgm:pt modelId="{373679AE-825F-6141-AC3D-09EA93233998}" type="pres">
      <dgm:prSet presAssocID="{67E69729-8128-944F-9404-1497FE8D5EB3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F80E19-FD6C-A740-8B70-2F601837222A}" type="pres">
      <dgm:prSet presAssocID="{67E69729-8128-944F-9404-1497FE8D5EB3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ACED8C9-195F-874B-97C5-23E81D9B3524}" srcId="{32BCA92C-246D-6947-BE64-2601E35117F7}" destId="{F0445AB2-B69D-514A-97E8-1BF40F2B92F2}" srcOrd="0" destOrd="0" parTransId="{D23F29D4-4705-214A-BA7B-25E2FAC1A19D}" sibTransId="{39AB09FF-30DD-3D4A-9FEC-E17E28E422D2}"/>
    <dgm:cxn modelId="{DAADE129-1AA5-7B45-A02B-CA2365D4B337}" type="presOf" srcId="{98EA030C-DFA6-9140-94FE-32FF440B9E9D}" destId="{FFF80E19-FD6C-A740-8B70-2F601837222A}" srcOrd="0" destOrd="3" presId="urn:microsoft.com/office/officeart/2005/8/layout/vList6"/>
    <dgm:cxn modelId="{CAC08CB9-03F8-2E48-ADE8-1DB32DD6557F}" srcId="{67E69729-8128-944F-9404-1497FE8D5EB3}" destId="{98EA030C-DFA6-9140-94FE-32FF440B9E9D}" srcOrd="3" destOrd="0" parTransId="{DB752EE4-25CF-F943-B087-80A2BB07E6AC}" sibTransId="{3E821E36-8EA2-A841-9282-6F9B7189D37B}"/>
    <dgm:cxn modelId="{7BE7DFA6-C72D-004C-B8B1-7737144B8440}" type="presOf" srcId="{28D0B5A6-86AD-9B4A-A129-130D906555F3}" destId="{FFF80E19-FD6C-A740-8B70-2F601837222A}" srcOrd="0" destOrd="2" presId="urn:microsoft.com/office/officeart/2005/8/layout/vList6"/>
    <dgm:cxn modelId="{5ACFD542-7F2F-724A-A9FA-FB0EE80710BF}" type="presOf" srcId="{581D22E1-4E3B-7C4F-93B0-8455892086B8}" destId="{FFF80E19-FD6C-A740-8B70-2F601837222A}" srcOrd="0" destOrd="1" presId="urn:microsoft.com/office/officeart/2005/8/layout/vList6"/>
    <dgm:cxn modelId="{FD9C6847-503A-2F4E-A6C7-988F1A0A9CB1}" type="presOf" srcId="{AA167A43-3CE5-2143-BFFA-FD42031876AC}" destId="{C6DF7B5B-2681-F845-A0EC-521975A797D2}" srcOrd="0" destOrd="0" presId="urn:microsoft.com/office/officeart/2005/8/layout/vList6"/>
    <dgm:cxn modelId="{4CF295FA-10A7-A344-A3BB-DB9B67E750EB}" type="presOf" srcId="{32BCA92C-246D-6947-BE64-2601E35117F7}" destId="{D32B50C6-A281-4747-8E54-E5C48A90828A}" srcOrd="0" destOrd="0" presId="urn:microsoft.com/office/officeart/2005/8/layout/vList6"/>
    <dgm:cxn modelId="{92FA67D5-3E4D-F648-B695-175EEDAE09C7}" srcId="{67E69729-8128-944F-9404-1497FE8D5EB3}" destId="{D759B668-BFC4-C445-9C35-336836F5FCBA}" srcOrd="0" destOrd="0" parTransId="{EFA3458B-7876-BF40-8649-687AB2CDB5D6}" sibTransId="{A5771D47-6B98-CF4C-AF28-891BA641F79F}"/>
    <dgm:cxn modelId="{430B1624-ECA8-B645-95D8-3840E0B1B9AA}" type="presOf" srcId="{5628184E-3F20-2246-800C-9E40332AB097}" destId="{35DE0C27-9374-AD42-B8C1-1442DBC34EEC}" srcOrd="0" destOrd="0" presId="urn:microsoft.com/office/officeart/2005/8/layout/vList6"/>
    <dgm:cxn modelId="{C95B0211-50AB-D44C-A8BC-E670AC3403BA}" type="presOf" srcId="{D759B668-BFC4-C445-9C35-336836F5FCBA}" destId="{FFF80E19-FD6C-A740-8B70-2F601837222A}" srcOrd="0" destOrd="0" presId="urn:microsoft.com/office/officeart/2005/8/layout/vList6"/>
    <dgm:cxn modelId="{B9E32CF9-6DAC-D94B-8143-01C5E4D6E486}" srcId="{67E69729-8128-944F-9404-1497FE8D5EB3}" destId="{BF488D8A-9066-414F-B351-8B472233B310}" srcOrd="4" destOrd="0" parTransId="{FED8E58E-0EC7-3240-939D-396EAAFA8C85}" sibTransId="{1A694916-2383-D446-AC17-64B14B3D8DC1}"/>
    <dgm:cxn modelId="{D294C803-0FE0-864E-881F-A3452BA9FF9F}" type="presOf" srcId="{67E69729-8128-944F-9404-1497FE8D5EB3}" destId="{373679AE-825F-6141-AC3D-09EA93233998}" srcOrd="0" destOrd="0" presId="urn:microsoft.com/office/officeart/2005/8/layout/vList6"/>
    <dgm:cxn modelId="{B920F794-89AA-5247-9E25-2528CE0F0CA5}" srcId="{AA167A43-3CE5-2143-BFFA-FD42031876AC}" destId="{5628184E-3F20-2246-800C-9E40332AB097}" srcOrd="0" destOrd="0" parTransId="{B300F50A-EAFF-1C4B-A4E0-9EF29D52797B}" sibTransId="{52352B09-7FF1-264B-B4EE-022E489058EA}"/>
    <dgm:cxn modelId="{A849BF80-9202-0841-B752-F2F26946D439}" srcId="{AA167A43-3CE5-2143-BFFA-FD42031876AC}" destId="{67E69729-8128-944F-9404-1497FE8D5EB3}" srcOrd="2" destOrd="0" parTransId="{64DA0A79-78BB-C945-8DBF-ADEEE32006A9}" sibTransId="{CBA06F7A-7275-524D-B95A-A688DA5095EC}"/>
    <dgm:cxn modelId="{FE06CBA9-700B-5A45-B2D4-8AB41211D84A}" srcId="{67E69729-8128-944F-9404-1497FE8D5EB3}" destId="{581D22E1-4E3B-7C4F-93B0-8455892086B8}" srcOrd="1" destOrd="0" parTransId="{EBC6F623-CCD9-EF4D-A465-B5FDD7A069AE}" sibTransId="{D841A806-917C-FC44-9909-B1ADFB260CC7}"/>
    <dgm:cxn modelId="{DAF700BC-CF20-0A43-B714-B21EE151574E}" srcId="{67E69729-8128-944F-9404-1497FE8D5EB3}" destId="{28D0B5A6-86AD-9B4A-A129-130D906555F3}" srcOrd="2" destOrd="0" parTransId="{0C5E59A2-4F7C-D74C-B75C-923FD3EF702B}" sibTransId="{6881676B-FF89-9049-92C3-E588159A5DD6}"/>
    <dgm:cxn modelId="{32A0D405-4E1D-2D48-A465-1F5D74BA28A1}" type="presOf" srcId="{F0445AB2-B69D-514A-97E8-1BF40F2B92F2}" destId="{693945CF-210E-8D46-B4F1-8754722B99F1}" srcOrd="0" destOrd="0" presId="urn:microsoft.com/office/officeart/2005/8/layout/vList6"/>
    <dgm:cxn modelId="{E1C7B8D1-FC6B-E543-A44F-D4A051FE37E6}" srcId="{AA167A43-3CE5-2143-BFFA-FD42031876AC}" destId="{32BCA92C-246D-6947-BE64-2601E35117F7}" srcOrd="1" destOrd="0" parTransId="{E2FFDE16-5E7A-5A47-8130-954A410974D2}" sibTransId="{E8D3F029-6433-6B48-A693-A7495EE161E2}"/>
    <dgm:cxn modelId="{F9698B81-E968-4A48-B114-61145D4B3777}" type="presOf" srcId="{BF488D8A-9066-414F-B351-8B472233B310}" destId="{FFF80E19-FD6C-A740-8B70-2F601837222A}" srcOrd="0" destOrd="4" presId="urn:microsoft.com/office/officeart/2005/8/layout/vList6"/>
    <dgm:cxn modelId="{494CE417-96D7-9F44-AE84-E40D11CB2447}" type="presParOf" srcId="{C6DF7B5B-2681-F845-A0EC-521975A797D2}" destId="{D3034A4B-A203-EE40-8B31-5D98E4537221}" srcOrd="0" destOrd="0" presId="urn:microsoft.com/office/officeart/2005/8/layout/vList6"/>
    <dgm:cxn modelId="{DEA09645-41E0-CD41-96B7-0977034DAD6C}" type="presParOf" srcId="{D3034A4B-A203-EE40-8B31-5D98E4537221}" destId="{35DE0C27-9374-AD42-B8C1-1442DBC34EEC}" srcOrd="0" destOrd="0" presId="urn:microsoft.com/office/officeart/2005/8/layout/vList6"/>
    <dgm:cxn modelId="{5084F7AE-590F-6C4D-A30F-B793BD648AE8}" type="presParOf" srcId="{D3034A4B-A203-EE40-8B31-5D98E4537221}" destId="{BB56D8FA-A687-844A-9034-5418CDC0FF3B}" srcOrd="1" destOrd="0" presId="urn:microsoft.com/office/officeart/2005/8/layout/vList6"/>
    <dgm:cxn modelId="{9598EDF9-61C3-0E44-85AA-21F054ADF2C0}" type="presParOf" srcId="{C6DF7B5B-2681-F845-A0EC-521975A797D2}" destId="{A1E11E89-5972-544F-A50B-2E69E7F8F3A7}" srcOrd="1" destOrd="0" presId="urn:microsoft.com/office/officeart/2005/8/layout/vList6"/>
    <dgm:cxn modelId="{EABB2629-DB3C-694D-8F1B-57EF456B1817}" type="presParOf" srcId="{C6DF7B5B-2681-F845-A0EC-521975A797D2}" destId="{BB4EF4E2-B5C0-B144-9EC1-DB653DE3D9DD}" srcOrd="2" destOrd="0" presId="urn:microsoft.com/office/officeart/2005/8/layout/vList6"/>
    <dgm:cxn modelId="{0983BC41-9E4F-FC4E-B65F-7F39537CCBB6}" type="presParOf" srcId="{BB4EF4E2-B5C0-B144-9EC1-DB653DE3D9DD}" destId="{D32B50C6-A281-4747-8E54-E5C48A90828A}" srcOrd="0" destOrd="0" presId="urn:microsoft.com/office/officeart/2005/8/layout/vList6"/>
    <dgm:cxn modelId="{FBB2DFA7-AC25-7844-B1F6-94ABAA10C909}" type="presParOf" srcId="{BB4EF4E2-B5C0-B144-9EC1-DB653DE3D9DD}" destId="{693945CF-210E-8D46-B4F1-8754722B99F1}" srcOrd="1" destOrd="0" presId="urn:microsoft.com/office/officeart/2005/8/layout/vList6"/>
    <dgm:cxn modelId="{B22EFDC9-6C1B-5948-AF68-B0E624B98A21}" type="presParOf" srcId="{C6DF7B5B-2681-F845-A0EC-521975A797D2}" destId="{6BCD46DB-ED1A-4642-8F1C-BE9A95B4B58F}" srcOrd="3" destOrd="0" presId="urn:microsoft.com/office/officeart/2005/8/layout/vList6"/>
    <dgm:cxn modelId="{00CDE71B-C8CB-8F42-BB24-976297D84F4E}" type="presParOf" srcId="{C6DF7B5B-2681-F845-A0EC-521975A797D2}" destId="{2ABB0CA1-964C-7842-9C6F-34E7C7D7C377}" srcOrd="4" destOrd="0" presId="urn:microsoft.com/office/officeart/2005/8/layout/vList6"/>
    <dgm:cxn modelId="{BE70F723-DEFE-8E4B-8AF7-6AD790FEB537}" type="presParOf" srcId="{2ABB0CA1-964C-7842-9C6F-34E7C7D7C377}" destId="{373679AE-825F-6141-AC3D-09EA93233998}" srcOrd="0" destOrd="0" presId="urn:microsoft.com/office/officeart/2005/8/layout/vList6"/>
    <dgm:cxn modelId="{969A6F9D-6D5D-614C-8246-2FCCA667CF56}" type="presParOf" srcId="{2ABB0CA1-964C-7842-9C6F-34E7C7D7C377}" destId="{FFF80E19-FD6C-A740-8B70-2F601837222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56D8FA-A687-844A-9034-5418CDC0FF3B}">
      <dsp:nvSpPr>
        <dsp:cNvPr id="0" name=""/>
        <dsp:cNvSpPr/>
      </dsp:nvSpPr>
      <dsp:spPr>
        <a:xfrm flipH="1">
          <a:off x="8419565" y="600457"/>
          <a:ext cx="659191" cy="178812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DE0C27-9374-AD42-B8C1-1442DBC34EEC}">
      <dsp:nvSpPr>
        <dsp:cNvPr id="0" name=""/>
        <dsp:cNvSpPr/>
      </dsp:nvSpPr>
      <dsp:spPr>
        <a:xfrm>
          <a:off x="163224" y="344570"/>
          <a:ext cx="7956099" cy="137137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The purpose of this Request for Proposal (RFP) is to select providers to provide comprehensive services necessary to operate one or more Emergency Shelter site.</a:t>
          </a:r>
          <a:endParaRPr lang="en-US" sz="2000" kern="1200" dirty="0"/>
        </a:p>
      </dsp:txBody>
      <dsp:txXfrm>
        <a:off x="230169" y="411515"/>
        <a:ext cx="7822209" cy="1237480"/>
      </dsp:txXfrm>
    </dsp:sp>
    <dsp:sp modelId="{693945CF-210E-8D46-B4F1-8754722B99F1}">
      <dsp:nvSpPr>
        <dsp:cNvPr id="0" name=""/>
        <dsp:cNvSpPr/>
      </dsp:nvSpPr>
      <dsp:spPr>
        <a:xfrm flipH="1">
          <a:off x="9119722" y="1978441"/>
          <a:ext cx="662256" cy="295313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kern="1200" dirty="0"/>
        </a:p>
      </dsp:txBody>
      <dsp:txXfrm>
        <a:off x="9230464" y="2015355"/>
        <a:ext cx="551514" cy="221485"/>
      </dsp:txXfrm>
    </dsp:sp>
    <dsp:sp modelId="{D32B50C6-A281-4747-8E54-E5C48A90828A}">
      <dsp:nvSpPr>
        <dsp:cNvPr id="0" name=""/>
        <dsp:cNvSpPr/>
      </dsp:nvSpPr>
      <dsp:spPr>
        <a:xfrm>
          <a:off x="163254" y="1790009"/>
          <a:ext cx="8735996" cy="135274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Providers selected through this solicitation will be expected to implement programming designed with the goal to support households regain housing in 90 days or less.</a:t>
          </a:r>
          <a:endParaRPr lang="en-US" sz="2400" kern="1200" dirty="0"/>
        </a:p>
      </dsp:txBody>
      <dsp:txXfrm>
        <a:off x="229290" y="1856045"/>
        <a:ext cx="8603924" cy="1220673"/>
      </dsp:txXfrm>
    </dsp:sp>
    <dsp:sp modelId="{FFF80E19-FD6C-A740-8B70-2F601837222A}">
      <dsp:nvSpPr>
        <dsp:cNvPr id="0" name=""/>
        <dsp:cNvSpPr/>
      </dsp:nvSpPr>
      <dsp:spPr>
        <a:xfrm>
          <a:off x="4007484" y="3260885"/>
          <a:ext cx="6011227" cy="2672037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Consistent with Housing First principles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Employs harm reduction strategies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Strengths-based, culturally relevant and trauma informed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Continuing community engagement	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Enhancing the integration of employment and economic opportunities</a:t>
          </a:r>
          <a:endParaRPr lang="en-US" sz="1800" kern="1200" dirty="0"/>
        </a:p>
      </dsp:txBody>
      <dsp:txXfrm>
        <a:off x="4007484" y="3594890"/>
        <a:ext cx="5009213" cy="2004027"/>
      </dsp:txXfrm>
    </dsp:sp>
    <dsp:sp modelId="{373679AE-825F-6141-AC3D-09EA93233998}">
      <dsp:nvSpPr>
        <dsp:cNvPr id="0" name=""/>
        <dsp:cNvSpPr/>
      </dsp:nvSpPr>
      <dsp:spPr>
        <a:xfrm>
          <a:off x="0" y="3260885"/>
          <a:ext cx="4007484" cy="2672037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Guiding service delivery principles: </a:t>
          </a:r>
        </a:p>
      </dsp:txBody>
      <dsp:txXfrm>
        <a:off x="130438" y="3391323"/>
        <a:ext cx="3746608" cy="24111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E85D3-F91A-4C28-86B7-48C3B22E4418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ED637-F241-4CF8-9BAC-BC3993738A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758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E85D3-F91A-4C28-86B7-48C3B22E4418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ED637-F241-4CF8-9BAC-BC3993738A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112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E85D3-F91A-4C28-86B7-48C3B22E4418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ED637-F241-4CF8-9BAC-BC3993738A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4304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E85D3-F91A-4C28-86B7-48C3B22E4418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ED637-F241-4CF8-9BAC-BC3993738A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8780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E85D3-F91A-4C28-86B7-48C3B22E4418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ED637-F241-4CF8-9BAC-BC3993738A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2012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E85D3-F91A-4C28-86B7-48C3B22E4418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ED637-F241-4CF8-9BAC-BC3993738A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2801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E85D3-F91A-4C28-86B7-48C3B22E4418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ED637-F241-4CF8-9BAC-BC3993738A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8769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E85D3-F91A-4C28-86B7-48C3B22E4418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ED637-F241-4CF8-9BAC-BC3993738A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7872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E85D3-F91A-4C28-86B7-48C3B22E4418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ED637-F241-4CF8-9BAC-BC3993738A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624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E85D3-F91A-4C28-86B7-48C3B22E4418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30AED637-F241-4CF8-9BAC-BC3993738A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444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E85D3-F91A-4C28-86B7-48C3B22E4418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ED637-F241-4CF8-9BAC-BC3993738A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795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E85D3-F91A-4C28-86B7-48C3B22E4418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ED637-F241-4CF8-9BAC-BC3993738A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887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E85D3-F91A-4C28-86B7-48C3B22E4418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ED637-F241-4CF8-9BAC-BC3993738A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360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E85D3-F91A-4C28-86B7-48C3B22E4418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ED637-F241-4CF8-9BAC-BC3993738A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55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E85D3-F91A-4C28-86B7-48C3B22E4418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ED637-F241-4CF8-9BAC-BC3993738A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06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E85D3-F91A-4C28-86B7-48C3B22E4418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ED637-F241-4CF8-9BAC-BC3993738A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144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E85D3-F91A-4C28-86B7-48C3B22E4418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ED637-F241-4CF8-9BAC-BC3993738A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990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CBE85D3-F91A-4C28-86B7-48C3B22E4418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0AED637-F241-4CF8-9BAC-BC3993738A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837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angela.mccauley@baltimorecity.gov" TargetMode="Externa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mohs.hsp.application@baltimorecity.gov" TargetMode="External"/><Relationship Id="rId2" Type="http://schemas.openxmlformats.org/officeDocument/2006/relationships/hyperlink" Target="https://homeless.baltimorecity.gov/active-grant-competitions" TargetMode="Externa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 Proposal Webinar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05383" y="3996266"/>
            <a:ext cx="7697640" cy="1998133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Emergency Homeless Shelter Grant Proposal</a:t>
            </a:r>
            <a:endParaRPr lang="en-US" sz="2800" b="1" dirty="0"/>
          </a:p>
          <a:p>
            <a:r>
              <a:rPr lang="en-US" dirty="0" smtClean="0"/>
              <a:t>March 24, 2020</a:t>
            </a:r>
          </a:p>
          <a:p>
            <a:r>
              <a:rPr lang="en-US" dirty="0" smtClean="0"/>
              <a:t>Mayor’s Office of Homeless Services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3995" y="375945"/>
            <a:ext cx="1793060" cy="1793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95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176251"/>
          </a:xfrm>
        </p:spPr>
        <p:txBody>
          <a:bodyPr/>
          <a:lstStyle/>
          <a:p>
            <a:r>
              <a:rPr lang="en-US" b="1" dirty="0"/>
              <a:t>Technical Requirements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1145" y="2004090"/>
            <a:ext cx="10018713" cy="4045527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Providers shall provide onsite services that include:</a:t>
            </a:r>
          </a:p>
          <a:p>
            <a:pPr lvl="1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Coordinated Access Assessment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Linkage to shelter diversion and emergency housing assistance programs (e.g., RRH, PSH)</a:t>
            </a:r>
          </a:p>
          <a:p>
            <a:pPr lvl="1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Case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management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and other supportive services</a:t>
            </a:r>
          </a:p>
          <a:p>
            <a:pPr lvl="1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Connection to offsite mainstream services (employment, training and education, primary health care, etc.)</a:t>
            </a:r>
          </a:p>
          <a:p>
            <a:pPr lvl="1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24 hour staffing</a:t>
            </a:r>
          </a:p>
          <a:p>
            <a:pPr lvl="1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Meals </a:t>
            </a:r>
          </a:p>
          <a:p>
            <a:pPr lvl="1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Monitoring </a:t>
            </a:r>
          </a:p>
          <a:p>
            <a:pPr lvl="1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Janitorial Services (maintenance will be handled by DGS in city owned facilities)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9778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208722"/>
            <a:ext cx="10018713" cy="1101436"/>
          </a:xfrm>
        </p:spPr>
        <p:txBody>
          <a:bodyPr/>
          <a:lstStyle/>
          <a:p>
            <a:r>
              <a:rPr lang="en-US" b="1" dirty="0"/>
              <a:t>Technical Requirements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310158"/>
            <a:ext cx="10018713" cy="49908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Providers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are required to provide and, or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partner with other organizations to provide additional supportive services to support households transition to permanent housing and maintain housing stability following shelter.  These services may include:</a:t>
            </a:r>
          </a:p>
          <a:p>
            <a:pPr lvl="2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Health and wellness programs	</a:t>
            </a:r>
          </a:p>
          <a:p>
            <a:pPr lvl="2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Housing navigation assistance</a:t>
            </a:r>
          </a:p>
          <a:p>
            <a:pPr lvl="2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Financial and budget management counseling</a:t>
            </a:r>
          </a:p>
          <a:p>
            <a:pPr lvl="2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Early childhood screening/liaison to schools*</a:t>
            </a:r>
          </a:p>
          <a:p>
            <a:pPr lvl="2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Health care and child care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77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264473"/>
            <a:ext cx="10018713" cy="885305"/>
          </a:xfrm>
        </p:spPr>
        <p:txBody>
          <a:bodyPr/>
          <a:lstStyle/>
          <a:p>
            <a:r>
              <a:rPr lang="en-US" dirty="0"/>
              <a:t>Technical Requirements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292087"/>
            <a:ext cx="10018713" cy="1858437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sites covered by this RFP are furnished and set to continue services beginning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July 01, 2020: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378295"/>
              </p:ext>
            </p:extLst>
          </p:nvPr>
        </p:nvGraphicFramePr>
        <p:xfrm>
          <a:off x="1580324" y="2239195"/>
          <a:ext cx="10366511" cy="43283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7946">
                  <a:extLst>
                    <a:ext uri="{9D8B030D-6E8A-4147-A177-3AD203B41FA5}">
                      <a16:colId xmlns:a16="http://schemas.microsoft.com/office/drawing/2014/main" val="1415623825"/>
                    </a:ext>
                  </a:extLst>
                </a:gridCol>
                <a:gridCol w="2178659">
                  <a:extLst>
                    <a:ext uri="{9D8B030D-6E8A-4147-A177-3AD203B41FA5}">
                      <a16:colId xmlns:a16="http://schemas.microsoft.com/office/drawing/2014/main" val="1350553022"/>
                    </a:ext>
                  </a:extLst>
                </a:gridCol>
                <a:gridCol w="1593421">
                  <a:extLst>
                    <a:ext uri="{9D8B030D-6E8A-4147-A177-3AD203B41FA5}">
                      <a16:colId xmlns:a16="http://schemas.microsoft.com/office/drawing/2014/main" val="3803389517"/>
                    </a:ext>
                  </a:extLst>
                </a:gridCol>
                <a:gridCol w="2442302">
                  <a:extLst>
                    <a:ext uri="{9D8B030D-6E8A-4147-A177-3AD203B41FA5}">
                      <a16:colId xmlns:a16="http://schemas.microsoft.com/office/drawing/2014/main" val="3288004563"/>
                    </a:ext>
                  </a:extLst>
                </a:gridCol>
                <a:gridCol w="2184183">
                  <a:extLst>
                    <a:ext uri="{9D8B030D-6E8A-4147-A177-3AD203B41FA5}">
                      <a16:colId xmlns:a16="http://schemas.microsoft.com/office/drawing/2014/main" val="4252982237"/>
                    </a:ext>
                  </a:extLst>
                </a:gridCol>
              </a:tblGrid>
              <a:tr h="81130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 panose="020B0603020202020204" pitchFamily="34" charset="0"/>
                        </a:rPr>
                        <a:t>Service Type</a:t>
                      </a:r>
                      <a:endParaRPr lang="en-US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 panose="020B0603020202020204" pitchFamily="34" charset="0"/>
                        </a:rPr>
                        <a:t>Site City or Privately Owned</a:t>
                      </a:r>
                      <a:endParaRPr lang="en-US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 panose="020B0603020202020204" pitchFamily="34" charset="0"/>
                        </a:rPr>
                        <a:t>Site Location</a:t>
                      </a:r>
                      <a:endParaRPr lang="en-US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 panose="020B0603020202020204" pitchFamily="34" charset="0"/>
                        </a:rPr>
                        <a:t>Unit Count</a:t>
                      </a:r>
                      <a:endParaRPr lang="en-US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 panose="020B0603020202020204" pitchFamily="34" charset="0"/>
                        </a:rPr>
                        <a:t>Max. Capacity</a:t>
                      </a:r>
                      <a:endParaRPr lang="en-US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7302837"/>
                  </a:ext>
                </a:extLst>
              </a:tr>
              <a:tr h="86525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rebuchet MS" panose="020B0603020202020204" pitchFamily="34" charset="0"/>
                        </a:rPr>
                        <a:t>Single Men/Single Women</a:t>
                      </a:r>
                      <a:endParaRPr lang="en-US" sz="1800" b="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rebuchet MS" panose="020B0603020202020204" pitchFamily="34" charset="0"/>
                        </a:rPr>
                        <a:t>City Owned</a:t>
                      </a:r>
                      <a:endParaRPr lang="en-US" sz="1800" b="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rebuchet MS" panose="020B0603020202020204" pitchFamily="34" charset="0"/>
                        </a:rPr>
                        <a:t>620 Fallsway</a:t>
                      </a:r>
                      <a:endParaRPr lang="en-US" sz="1800" b="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rebuchet MS" panose="020B0603020202020204" pitchFamily="34" charset="0"/>
                        </a:rPr>
                        <a:t>175 Single Adult male Beds</a:t>
                      </a:r>
                    </a:p>
                    <a:p>
                      <a:pPr algn="ctr"/>
                      <a:r>
                        <a:rPr lang="en-US" sz="1800" b="0" dirty="0" smtClean="0">
                          <a:latin typeface="Trebuchet MS" panose="020B0603020202020204" pitchFamily="34" charset="0"/>
                        </a:rPr>
                        <a:t>75 Single Adult Female Beds</a:t>
                      </a:r>
                      <a:endParaRPr lang="en-US" sz="1800" b="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rebuchet MS" panose="020B0603020202020204" pitchFamily="34" charset="0"/>
                        </a:rPr>
                        <a:t>15 Single Adult</a:t>
                      </a:r>
                    </a:p>
                    <a:p>
                      <a:pPr algn="ctr"/>
                      <a:r>
                        <a:rPr lang="en-US" sz="1800" b="0" dirty="0" smtClean="0">
                          <a:latin typeface="Trebuchet MS" panose="020B0603020202020204" pitchFamily="34" charset="0"/>
                        </a:rPr>
                        <a:t> Male Beds</a:t>
                      </a:r>
                    </a:p>
                    <a:p>
                      <a:pPr algn="ctr"/>
                      <a:r>
                        <a:rPr lang="en-US" sz="1800" b="0" dirty="0" smtClean="0">
                          <a:latin typeface="Trebuchet MS" panose="020B0603020202020204" pitchFamily="34" charset="0"/>
                        </a:rPr>
                        <a:t>15 Single Adult Female Beds</a:t>
                      </a:r>
                      <a:endParaRPr lang="en-US" sz="1800" b="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8004335"/>
                  </a:ext>
                </a:extLst>
              </a:tr>
              <a:tr h="892431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rebuchet MS" panose="020B0603020202020204" pitchFamily="34" charset="0"/>
                        </a:rPr>
                        <a:t>Single  Women/Families</a:t>
                      </a:r>
                      <a:endParaRPr lang="en-US" sz="1800" b="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rebuchet MS" panose="020B0603020202020204" pitchFamily="34" charset="0"/>
                        </a:rPr>
                        <a:t>City Owned</a:t>
                      </a:r>
                      <a:endParaRPr lang="en-US" sz="1800" b="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rebuchet MS" panose="020B0603020202020204" pitchFamily="34" charset="0"/>
                        </a:rPr>
                        <a:t>1200 N. Fremont Avenue</a:t>
                      </a:r>
                      <a:endParaRPr lang="en-US" sz="1800" b="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rebuchet MS" panose="020B0603020202020204" pitchFamily="34" charset="0"/>
                        </a:rPr>
                        <a:t>70 Single Adult Female Beds</a:t>
                      </a:r>
                    </a:p>
                    <a:p>
                      <a:pPr algn="ctr"/>
                      <a:r>
                        <a:rPr lang="en-US" sz="1800" b="0" dirty="0" smtClean="0">
                          <a:latin typeface="Trebuchet MS" panose="020B0603020202020204" pitchFamily="34" charset="0"/>
                        </a:rPr>
                        <a:t>8 Family Beds</a:t>
                      </a:r>
                      <a:endParaRPr lang="en-US" sz="1800" b="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rebuchet MS" panose="020B0603020202020204" pitchFamily="34" charset="0"/>
                        </a:rPr>
                        <a:t>60 Single Adult Female Beds</a:t>
                      </a:r>
                    </a:p>
                    <a:p>
                      <a:pPr algn="ctr"/>
                      <a:r>
                        <a:rPr lang="en-US" sz="1800" b="0" dirty="0" smtClean="0">
                          <a:latin typeface="Trebuchet MS" panose="020B0603020202020204" pitchFamily="34" charset="0"/>
                        </a:rPr>
                        <a:t>50 Single Adult Male Beds</a:t>
                      </a:r>
                    </a:p>
                    <a:p>
                      <a:pPr algn="ctr"/>
                      <a:r>
                        <a:rPr lang="en-US" sz="1800" b="0" dirty="0" smtClean="0">
                          <a:latin typeface="Trebuchet MS" panose="020B0603020202020204" pitchFamily="34" charset="0"/>
                        </a:rPr>
                        <a:t>40 Family Beds</a:t>
                      </a:r>
                      <a:endParaRPr lang="en-US" sz="1800" b="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0498635"/>
                  </a:ext>
                </a:extLst>
              </a:tr>
              <a:tr h="86525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rebuchet MS" panose="020B0603020202020204" pitchFamily="34" charset="0"/>
                        </a:rPr>
                        <a:t>Families</a:t>
                      </a:r>
                      <a:endParaRPr lang="en-US" sz="1800" b="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rebuchet MS" panose="020B0603020202020204" pitchFamily="34" charset="0"/>
                        </a:rPr>
                        <a:t>Privately Owned</a:t>
                      </a:r>
                      <a:endParaRPr lang="en-US" sz="1800" b="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rebuchet MS" panose="020B0603020202020204" pitchFamily="34" charset="0"/>
                        </a:rPr>
                        <a:t>TBD</a:t>
                      </a:r>
                      <a:endParaRPr lang="en-US" sz="1800" b="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rebuchet MS" panose="020B0603020202020204" pitchFamily="34" charset="0"/>
                        </a:rPr>
                        <a:t>150 Family Beds</a:t>
                      </a:r>
                      <a:endParaRPr lang="en-US" sz="1800" b="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rebuchet MS" panose="020B0603020202020204" pitchFamily="34" charset="0"/>
                        </a:rPr>
                        <a:t>Not applicable</a:t>
                      </a:r>
                      <a:endParaRPr lang="en-US" sz="1800" b="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48819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410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5103" y="159026"/>
            <a:ext cx="10018713" cy="1752599"/>
          </a:xfrm>
        </p:spPr>
        <p:txBody>
          <a:bodyPr/>
          <a:lstStyle/>
          <a:p>
            <a:r>
              <a:rPr lang="en-US" b="1" dirty="0" smtClean="0"/>
              <a:t>Performance Period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739349"/>
            <a:ext cx="10018713" cy="405185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Contract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will begin effective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July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1,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2020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with a base of 12 months from date of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award.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gradFill>
                <a:gsLst>
                  <a:gs pos="0">
                    <a:schemeClr val="accent2">
                      <a:lumMod val="60000"/>
                      <a:lumOff val="40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47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859340"/>
            <a:ext cx="6096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 smtClean="0"/>
              <a:t>Virtual Tour Date:</a:t>
            </a:r>
          </a:p>
          <a:p>
            <a:pPr algn="ctr"/>
            <a:endParaRPr lang="en-US" b="1" dirty="0"/>
          </a:p>
          <a:p>
            <a:pPr algn="ctr"/>
            <a:r>
              <a:rPr lang="en-US" dirty="0"/>
              <a:t>    </a:t>
            </a:r>
            <a:r>
              <a:rPr lang="en-US" dirty="0" smtClean="0"/>
              <a:t>April 01, 2020: Virtual Tour will be available on MOHS website.</a:t>
            </a:r>
          </a:p>
          <a:p>
            <a:r>
              <a:rPr lang="en-US" dirty="0" smtClean="0"/>
              <a:t>    </a:t>
            </a:r>
          </a:p>
          <a:p>
            <a:r>
              <a:rPr lang="en-US" dirty="0"/>
              <a:t>	</a:t>
            </a:r>
            <a:r>
              <a:rPr lang="en-US" dirty="0" smtClean="0"/>
              <a:t>	  </a:t>
            </a:r>
            <a:r>
              <a:rPr lang="en-US" dirty="0" err="1" smtClean="0"/>
              <a:t>Pinderhughes</a:t>
            </a:r>
            <a:r>
              <a:rPr lang="en-US" dirty="0" smtClean="0"/>
              <a:t> </a:t>
            </a:r>
            <a:r>
              <a:rPr lang="en-US" dirty="0"/>
              <a:t>School</a:t>
            </a:r>
          </a:p>
          <a:p>
            <a:pPr algn="ctr"/>
            <a:r>
              <a:rPr lang="en-US" dirty="0"/>
              <a:t> 1200 N. Fremont Avenue</a:t>
            </a:r>
          </a:p>
          <a:p>
            <a:pPr algn="ctr"/>
            <a:r>
              <a:rPr lang="en-US" dirty="0"/>
              <a:t> Baltimore, MD 21217  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Weinberg </a:t>
            </a:r>
            <a:r>
              <a:rPr lang="en-US" dirty="0"/>
              <a:t>Housing &amp; Resource Center</a:t>
            </a:r>
          </a:p>
          <a:p>
            <a:pPr algn="ctr"/>
            <a:r>
              <a:rPr lang="en-US" dirty="0"/>
              <a:t>620 Fallsway</a:t>
            </a:r>
          </a:p>
          <a:p>
            <a:pPr algn="ctr"/>
            <a:r>
              <a:rPr lang="en-US" dirty="0"/>
              <a:t>Baltimore, Md 21202 </a:t>
            </a:r>
            <a:endParaRPr lang="en-US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7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188844"/>
            <a:ext cx="10018713" cy="1093124"/>
          </a:xfrm>
        </p:spPr>
        <p:txBody>
          <a:bodyPr/>
          <a:lstStyle/>
          <a:p>
            <a:r>
              <a:rPr lang="en-US" b="1" dirty="0"/>
              <a:t>Contract Type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2545" y="1391477"/>
            <a:ext cx="10018713" cy="50888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Services selected Provider(s) shall be providing per STFH site include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: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Management of day to day operations. 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lvl="1"/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Non-Basic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Maintenance will be provided by the City of Baltimore through DGS.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Case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management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and other supportive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services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Food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Monitoring and security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Janitorial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77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4372" y="586409"/>
            <a:ext cx="10018713" cy="954157"/>
          </a:xfrm>
        </p:spPr>
        <p:txBody>
          <a:bodyPr/>
          <a:lstStyle/>
          <a:p>
            <a:r>
              <a:rPr lang="en-US" b="1" dirty="0" smtClean="0"/>
              <a:t>Q&amp;A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7185" y="1962149"/>
            <a:ext cx="10018713" cy="3124201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We will be muting the presentation to gather questions at this time.</a:t>
            </a:r>
          </a:p>
          <a:p>
            <a:pPr algn="just"/>
            <a:r>
              <a:rPr lang="en-US" dirty="0" smtClean="0"/>
              <a:t>Please submit your questions using the chat function to the right. </a:t>
            </a:r>
          </a:p>
          <a:p>
            <a:pPr algn="just"/>
            <a:r>
              <a:rPr lang="en-US" dirty="0" smtClean="0"/>
              <a:t>Questions not asked today must be submitted via email within 5 days (March 31) to receive an official response. Questions can be submitted directly to the presenters.</a:t>
            </a:r>
          </a:p>
          <a:p>
            <a:pPr algn="just"/>
            <a:r>
              <a:rPr lang="en-US" dirty="0" smtClean="0"/>
              <a:t>MOHS will furnish responses via email to all attendees.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0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0469" y="20205"/>
            <a:ext cx="10018713" cy="1752599"/>
          </a:xfrm>
        </p:spPr>
        <p:txBody>
          <a:bodyPr/>
          <a:lstStyle/>
          <a:p>
            <a:r>
              <a:rPr lang="en-US" dirty="0" smtClean="0"/>
              <a:t>THANKS FOR YOUR PARTICIPATION!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5555" y="3862385"/>
            <a:ext cx="7119940" cy="2733674"/>
          </a:xfrm>
        </p:spPr>
        <p:txBody>
          <a:bodyPr>
            <a:normAutofit lnSpcReduction="10000"/>
          </a:bodyPr>
          <a:lstStyle/>
          <a:p>
            <a:pPr marL="457200" lvl="1" indent="0" algn="ctr">
              <a:lnSpc>
                <a:spcPct val="150000"/>
              </a:lnSpc>
              <a:buNone/>
            </a:pP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Contract Administrator 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Jay Wilson , 410.396.3602, jamille.Wilson@baltimorecity.gov</a:t>
            </a:r>
          </a:p>
          <a:p>
            <a:pPr marL="457200" lvl="1" indent="0" algn="ctr">
              <a:lnSpc>
                <a:spcPct val="150000"/>
              </a:lnSpc>
              <a:buNone/>
            </a:pP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Program Coordinator: Angela D. McCauley, 410-361-9681, angela.mccauley@baltimorecity.gov </a:t>
            </a:r>
          </a:p>
          <a:p>
            <a:pPr marL="457200" lvl="1" indent="0" algn="ctr">
              <a:lnSpc>
                <a:spcPct val="150000"/>
              </a:lnSpc>
              <a:buNone/>
            </a:pP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Program Administrator:  Wade Carver, 410-396-4426, wade.carver@baltimorecity.gov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115" y="1334653"/>
            <a:ext cx="5897420" cy="2580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40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1300942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Presenters</a:t>
            </a:r>
            <a:endParaRPr lang="en-US" sz="40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217" y="1986742"/>
            <a:ext cx="10018713" cy="4331232"/>
          </a:xfrm>
        </p:spPr>
        <p:txBody>
          <a:bodyPr>
            <a:normAutofit/>
          </a:bodyPr>
          <a:lstStyle/>
          <a:p>
            <a:endParaRPr lang="en-US" sz="51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Angela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D. McCauley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Program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Coordinator</a:t>
            </a:r>
          </a:p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angela.mccauley@baltimorecity.gov </a:t>
            </a: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sz="51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11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4" y="0"/>
            <a:ext cx="10018711" cy="1639957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Webinar Guidelines</a:t>
            </a:r>
            <a:endParaRPr lang="en-US" sz="40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3338" y="1351722"/>
            <a:ext cx="10018713" cy="5068957"/>
          </a:xfrm>
        </p:spPr>
        <p:txBody>
          <a:bodyPr>
            <a:normAutofit fontScale="85000" lnSpcReduction="2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100" dirty="0"/>
              <a:t>Webinar is being recorded and will be posted along with the slides and FAQs </a:t>
            </a:r>
            <a:r>
              <a:rPr lang="en-US" sz="3100" dirty="0" smtClean="0"/>
              <a:t>to </a:t>
            </a:r>
            <a:r>
              <a:rPr lang="en-US" sz="3100" dirty="0"/>
              <a:t>the </a:t>
            </a:r>
            <a:r>
              <a:rPr lang="en-US" sz="3100" dirty="0">
                <a:hlinkClick r:id="rId2"/>
              </a:rPr>
              <a:t>MOHS website</a:t>
            </a:r>
            <a:r>
              <a:rPr lang="en-US" sz="3100" dirty="0"/>
              <a:t>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31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100" dirty="0"/>
              <a:t>All attendees are muted to prevent background noise.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31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100" dirty="0"/>
              <a:t>Questions will be answered at the end of the webinar.  To submit a question, use the box to the right  </a:t>
            </a:r>
            <a:r>
              <a:rPr lang="en-US" sz="3100" dirty="0">
                <a:sym typeface="Wingdings" panose="05000000000000000000" pitchFamily="2" charset="2"/>
              </a:rPr>
              <a:t>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3100" dirty="0">
              <a:sym typeface="Wingdings" panose="05000000000000000000" pitchFamily="2" charset="2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100" dirty="0">
                <a:sym typeface="Wingdings" panose="05000000000000000000" pitchFamily="2" charset="2"/>
              </a:rPr>
              <a:t>Only questions about the competition process and the applications will be answered during this webinar—if you have a specific question about your project, please send it </a:t>
            </a:r>
            <a:r>
              <a:rPr lang="en-US" sz="3100" dirty="0" smtClean="0">
                <a:sym typeface="Wingdings" panose="05000000000000000000" pitchFamily="2" charset="2"/>
              </a:rPr>
              <a:t>to </a:t>
            </a:r>
            <a:r>
              <a:rPr lang="en-US" sz="3100" dirty="0" smtClean="0">
                <a:sym typeface="Wingdings" panose="05000000000000000000" pitchFamily="2" charset="2"/>
                <a:hlinkClick r:id="rId3"/>
              </a:rPr>
              <a:t>mohs.hsp.application@baltimorecity.gov</a:t>
            </a:r>
            <a:r>
              <a:rPr lang="en-US" sz="3100" dirty="0" smtClean="0">
                <a:sym typeface="Wingdings" panose="05000000000000000000" pitchFamily="2" charset="2"/>
              </a:rPr>
              <a:t> </a:t>
            </a:r>
            <a:endParaRPr lang="en-US" sz="31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95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129" y="0"/>
            <a:ext cx="10018713" cy="872835"/>
          </a:xfrm>
        </p:spPr>
        <p:txBody>
          <a:bodyPr/>
          <a:lstStyle/>
          <a:p>
            <a:r>
              <a:rPr lang="en-US" dirty="0" smtClean="0">
                <a:latin typeface="Trebuchet MS" panose="020B0603020202020204" pitchFamily="34" charset="0"/>
              </a:rPr>
              <a:t>Agenda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6443" y="930684"/>
            <a:ext cx="8546380" cy="5927316"/>
          </a:xfrm>
        </p:spPr>
        <p:txBody>
          <a:bodyPr>
            <a:normAutofit fontScale="70000" lnSpcReduction="20000"/>
          </a:bodyPr>
          <a:lstStyle/>
          <a:p>
            <a:pPr marL="285750" indent="-285750">
              <a:lnSpc>
                <a:spcPct val="150000"/>
              </a:lnSpc>
              <a:buFont typeface="Wingdings" charset="2"/>
              <a:buChar char="v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800" b="1" dirty="0" smtClean="0">
                <a:latin typeface="+mj-lt"/>
              </a:rPr>
              <a:t>Timeline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latin typeface="+mj-lt"/>
              </a:rPr>
              <a:t>Conference Guidelines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latin typeface="+mj-lt"/>
              </a:rPr>
              <a:t>CoC Action Plan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latin typeface="+mj-lt"/>
              </a:rPr>
              <a:t>Emergency Shelters Snapshot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latin typeface="+mj-lt"/>
              </a:rPr>
              <a:t>Guiding Principles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latin typeface="+mj-lt"/>
              </a:rPr>
              <a:t>Technical Requirements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latin typeface="+mj-lt"/>
              </a:rPr>
              <a:t>Performance Period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latin typeface="+mj-lt"/>
              </a:rPr>
              <a:t>Shelter Tour Information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latin typeface="+mj-lt"/>
              </a:rPr>
              <a:t>Contract Type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latin typeface="+mj-lt"/>
              </a:rPr>
              <a:t>Q &amp; A </a:t>
            </a:r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endParaRPr lang="en-US" dirty="0"/>
          </a:p>
        </p:txBody>
      </p:sp>
      <p:pic>
        <p:nvPicPr>
          <p:cNvPr id="4" name="Google Shape;70;p1"/>
          <p:cNvPicPr preferRelativeResize="0"/>
          <p:nvPr/>
        </p:nvPicPr>
        <p:blipFill rotWithShape="1">
          <a:blip r:embed="rId2">
            <a:clrChange>
              <a:clrFrom>
                <a:srgbClr val="5D8F6A"/>
              </a:clrFrom>
              <a:clrTo>
                <a:srgbClr val="5D8F6A">
                  <a:alpha val="0"/>
                </a:srgbClr>
              </a:clrTo>
            </a:clrChange>
            <a:alphaModFix amt="70000"/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2373072" y="1032271"/>
            <a:ext cx="9633397" cy="55374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0183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-308114"/>
            <a:ext cx="10018713" cy="1752599"/>
          </a:xfrm>
        </p:spPr>
        <p:txBody>
          <a:bodyPr/>
          <a:lstStyle/>
          <a:p>
            <a:r>
              <a:rPr lang="en-US" b="1" dirty="0" smtClean="0"/>
              <a:t>Timeline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3580" y="2110408"/>
            <a:ext cx="10018713" cy="288897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Release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of RFP: February 28, 2020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Pre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Proposals Webinar :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March 24, 2020, 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Proposals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Due: Week of April 09, 2020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Proposal Review: April 13-April 30, 2020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Contract Negotiations and Award: May 01, 2020  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Period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of Performance/Procurement Type: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July 1, 2020 –June 30, 2021 -Cost Reimbursement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85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0"/>
            <a:ext cx="10018713" cy="1752599"/>
          </a:xfrm>
        </p:spPr>
        <p:txBody>
          <a:bodyPr/>
          <a:lstStyle/>
          <a:p>
            <a:r>
              <a:rPr lang="en-US" b="1" dirty="0" smtClean="0"/>
              <a:t>Conference Guidelines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610139"/>
            <a:ext cx="10018713" cy="4409661"/>
          </a:xfrm>
        </p:spPr>
        <p:txBody>
          <a:bodyPr>
            <a:normAutofit/>
          </a:bodyPr>
          <a:lstStyle/>
          <a:p>
            <a:r>
              <a:rPr lang="en-US" dirty="0" smtClean="0"/>
              <a:t>The purpose of this conference is to offer an opportunity for prospective providers to ask questions regarding the solicitation and clarify contents of the RFP.</a:t>
            </a:r>
          </a:p>
          <a:p>
            <a:r>
              <a:rPr lang="en-US" dirty="0" smtClean="0"/>
              <a:t>Questions will be answered at the end of the webinar. Questions that are not answered directly at the end of the webinar will be posted to the MOHS website.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62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1031631"/>
            <a:ext cx="10018713" cy="804984"/>
          </a:xfrm>
        </p:spPr>
        <p:txBody>
          <a:bodyPr>
            <a:noAutofit/>
          </a:bodyPr>
          <a:lstStyle/>
          <a:p>
            <a:r>
              <a:rPr lang="en-US" b="1" dirty="0" smtClean="0"/>
              <a:t> CoC Action Plan: Transforming Baltimore City’s Emergency Shelters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3823" y="2491324"/>
            <a:ext cx="10018713" cy="282135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The City of Baltimore is committed to enhancing and improving the shelter experience for neighbors experiencing an episode of homelessness.  Providing homeless households with a temporary, safe and supportive environment to address barriers to housing strengthens our system and encourages households to seek the assistance needed to end their homelessness. </a:t>
            </a:r>
          </a:p>
          <a:p>
            <a:endParaRPr lang="en-US" dirty="0" smtClean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07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5041" y="218660"/>
            <a:ext cx="10018713" cy="1752599"/>
          </a:xfrm>
        </p:spPr>
        <p:txBody>
          <a:bodyPr>
            <a:normAutofit/>
          </a:bodyPr>
          <a:lstStyle/>
          <a:p>
            <a:r>
              <a:rPr lang="en-US" sz="3600" b="1" dirty="0"/>
              <a:t>Baltimore City Emergency Shelters at a Glance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2788" y="1971259"/>
            <a:ext cx="10018713" cy="3488575"/>
          </a:xfrm>
        </p:spPr>
        <p:txBody>
          <a:bodyPr/>
          <a:lstStyle/>
          <a:p>
            <a:r>
              <a:rPr lang="en-US" dirty="0"/>
              <a:t>Average </a:t>
            </a:r>
            <a:r>
              <a:rPr lang="en-US" dirty="0" smtClean="0"/>
              <a:t>Length of Stay: 158 </a:t>
            </a:r>
            <a:r>
              <a:rPr lang="en-US" dirty="0"/>
              <a:t>days </a:t>
            </a:r>
          </a:p>
          <a:p>
            <a:r>
              <a:rPr lang="en-US" dirty="0"/>
              <a:t>Exits to </a:t>
            </a:r>
            <a:r>
              <a:rPr lang="en-US" dirty="0" smtClean="0"/>
              <a:t>Permanent Housing: 27% </a:t>
            </a:r>
            <a:endParaRPr lang="en-US" dirty="0"/>
          </a:p>
          <a:p>
            <a:r>
              <a:rPr lang="en-US" dirty="0"/>
              <a:t>Average Income at Entry: </a:t>
            </a:r>
            <a:r>
              <a:rPr lang="en-US" dirty="0" smtClean="0"/>
              <a:t>$326.00</a:t>
            </a:r>
            <a:endParaRPr lang="en-US" dirty="0"/>
          </a:p>
          <a:p>
            <a:r>
              <a:rPr lang="en-US" dirty="0"/>
              <a:t>Average Income at Exit: $</a:t>
            </a:r>
            <a:r>
              <a:rPr lang="en-US" dirty="0" smtClean="0"/>
              <a:t>168.00</a:t>
            </a:r>
            <a:endParaRPr lang="en-US" dirty="0"/>
          </a:p>
          <a:p>
            <a:r>
              <a:rPr lang="en-US" dirty="0"/>
              <a:t>Info on First Time Homeless: </a:t>
            </a:r>
            <a:r>
              <a:rPr lang="en-US" dirty="0" smtClean="0"/>
              <a:t>46</a:t>
            </a:r>
            <a:r>
              <a:rPr lang="en-US" dirty="0"/>
              <a:t>% of clients had no contact with the homeless system in the past two years.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3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289304"/>
          </a:xfrm>
        </p:spPr>
        <p:txBody>
          <a:bodyPr>
            <a:normAutofit/>
          </a:bodyPr>
          <a:lstStyle/>
          <a:p>
            <a:r>
              <a:rPr lang="en-US" dirty="0" smtClean="0"/>
              <a:t>	</a:t>
            </a:r>
            <a:endParaRPr lang="en-US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E73D4B56-3B2A-2345-906F-18E16AA3BD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5172791"/>
              </p:ext>
            </p:extLst>
          </p:nvPr>
        </p:nvGraphicFramePr>
        <p:xfrm>
          <a:off x="1484313" y="615143"/>
          <a:ext cx="10018712" cy="59352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7185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3658</TotalTime>
  <Words>866</Words>
  <Application>Microsoft Office PowerPoint</Application>
  <PresentationFormat>Widescreen</PresentationFormat>
  <Paragraphs>134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Corbel</vt:lpstr>
      <vt:lpstr>Trebuchet MS</vt:lpstr>
      <vt:lpstr>Wingdings</vt:lpstr>
      <vt:lpstr>Parallax</vt:lpstr>
      <vt:lpstr>Pre Proposal Webinar</vt:lpstr>
      <vt:lpstr>Presenters</vt:lpstr>
      <vt:lpstr>Webinar Guidelines</vt:lpstr>
      <vt:lpstr>Agenda</vt:lpstr>
      <vt:lpstr>Timeline</vt:lpstr>
      <vt:lpstr>Conference Guidelines</vt:lpstr>
      <vt:lpstr> CoC Action Plan: Transforming Baltimore City’s Emergency Shelters</vt:lpstr>
      <vt:lpstr>Baltimore City Emergency Shelters at a Glance</vt:lpstr>
      <vt:lpstr> </vt:lpstr>
      <vt:lpstr>Technical Requirements Overview</vt:lpstr>
      <vt:lpstr>Technical Requirements Overview</vt:lpstr>
      <vt:lpstr>Technical Requirements Overview</vt:lpstr>
      <vt:lpstr>Performance Period</vt:lpstr>
      <vt:lpstr>PowerPoint Presentation</vt:lpstr>
      <vt:lpstr>Contract Type</vt:lpstr>
      <vt:lpstr>Q&amp;A</vt:lpstr>
      <vt:lpstr>THANKS FOR YOUR PARTICIPATION!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 Bidder’s Conference</dc:title>
  <dc:creator>BCIT</dc:creator>
  <cp:lastModifiedBy>McCauley, Angela D.</cp:lastModifiedBy>
  <cp:revision>47</cp:revision>
  <cp:lastPrinted>2020-03-24T12:43:16Z</cp:lastPrinted>
  <dcterms:created xsi:type="dcterms:W3CDTF">2019-07-24T02:19:05Z</dcterms:created>
  <dcterms:modified xsi:type="dcterms:W3CDTF">2020-03-24T15:14:44Z</dcterms:modified>
</cp:coreProperties>
</file>